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7104063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FF"/>
    <a:srgbClr val="EAC0D3"/>
    <a:srgbClr val="DD9CB9"/>
    <a:srgbClr val="FFFF99"/>
    <a:srgbClr val="75BCE3"/>
    <a:srgbClr val="FFF24A"/>
    <a:srgbClr val="320500"/>
    <a:srgbClr val="93BD00"/>
    <a:srgbClr val="009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80" d="100"/>
          <a:sy n="80" d="100"/>
        </p:scale>
        <p:origin x="-2802" y="-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7768C-4E18-434F-8D0D-12DD184B291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A849D9-74C2-4851-B0BA-B8CF7FD48AD4}">
      <dgm:prSet phldrT="[テキスト]" custT="1"/>
      <dgm:spPr>
        <a:solidFill>
          <a:srgbClr val="DD9CB9"/>
        </a:solidFill>
      </dgm:spPr>
      <dgm:t>
        <a:bodyPr/>
        <a:lstStyle/>
        <a:p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ライフサポートプラン</a:t>
          </a:r>
          <a:endParaRPr kumimoji="1" lang="en-US" altLang="ja-JP" sz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～小規模多機能型居宅介護等におけるケアマネジメント～</a:t>
          </a:r>
          <a:endParaRPr kumimoji="1" lang="en-US" altLang="ja-JP" sz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10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月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25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(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金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)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14:00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～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16:00</a:t>
          </a:r>
        </a:p>
        <a:p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藤沢商工会議所ミナパーク　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502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会議室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</a:t>
          </a:r>
          <a:r>
            <a: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JR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・小田急線・江ノ電 藤沢駅より徒歩</a:t>
          </a:r>
          <a:r>
            <a: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分）</a:t>
          </a:r>
          <a:endParaRPr kumimoji="1" lang="ja-JP" altLang="en-US" sz="105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DD454F74-34FB-4A6E-BD6E-5A1785CD340E}" type="parTrans" cxnId="{AB0E6010-9585-4040-A5DC-CF14E4E64342}">
      <dgm:prSet/>
      <dgm:spPr/>
      <dgm:t>
        <a:bodyPr/>
        <a:lstStyle/>
        <a:p>
          <a:endParaRPr kumimoji="1" lang="ja-JP" altLang="en-US"/>
        </a:p>
      </dgm:t>
    </dgm:pt>
    <dgm:pt modelId="{8207DF32-67FF-4D5E-9533-BFE8C5E7BBD6}" type="sibTrans" cxnId="{AB0E6010-9585-4040-A5DC-CF14E4E64342}">
      <dgm:prSet/>
      <dgm:spPr/>
      <dgm:t>
        <a:bodyPr/>
        <a:lstStyle/>
        <a:p>
          <a:endParaRPr kumimoji="1" lang="ja-JP" altLang="en-US"/>
        </a:p>
      </dgm:t>
    </dgm:pt>
    <dgm:pt modelId="{3D42ECE4-61DA-4297-80B8-0537501E0FD1}">
      <dgm:prSet phldrT="[テキスト]" custT="1"/>
      <dgm:spPr>
        <a:solidFill>
          <a:srgbClr val="DD9CB9"/>
        </a:solidFill>
      </dgm:spPr>
      <dgm:t>
        <a:bodyPr/>
        <a:lstStyle/>
        <a:p>
          <a:r>
            <a:rPr kumimoji="1" lang="ja-JP" altLang="en-US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疾患別ケアマネジメントと小規模多機能型居宅介護等の可能性</a:t>
          </a:r>
          <a:endParaRPr kumimoji="1" lang="en-US" altLang="ja-JP" sz="14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１１月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(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火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)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１４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００～１６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</a:t>
          </a:r>
          <a:endParaRPr kumimoji="1" lang="en-US" altLang="ja-JP" sz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ユニコムプラザさがみはら　セミナールーム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（小田急線 相模大野駅より徒歩</a:t>
          </a:r>
          <a:r>
            <a: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3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分）</a:t>
          </a:r>
          <a:endParaRPr kumimoji="1" lang="ja-JP" altLang="en-US" sz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54EB9BD2-9D8B-4FF4-BAD3-BE68261E55BB}" type="parTrans" cxnId="{E789A7CC-4147-47F6-B310-97F6266BD825}">
      <dgm:prSet/>
      <dgm:spPr/>
      <dgm:t>
        <a:bodyPr/>
        <a:lstStyle/>
        <a:p>
          <a:endParaRPr kumimoji="1" lang="ja-JP" altLang="en-US"/>
        </a:p>
      </dgm:t>
    </dgm:pt>
    <dgm:pt modelId="{50A29AC3-76E3-4E80-B466-D16EFE755426}" type="sibTrans" cxnId="{E789A7CC-4147-47F6-B310-97F6266BD825}">
      <dgm:prSet/>
      <dgm:spPr/>
      <dgm:t>
        <a:bodyPr/>
        <a:lstStyle/>
        <a:p>
          <a:endParaRPr kumimoji="1" lang="ja-JP" altLang="en-US"/>
        </a:p>
      </dgm:t>
    </dgm:pt>
    <dgm:pt modelId="{10B7A2CF-AD0F-4415-BB68-E0A9821FCDBD}">
      <dgm:prSet phldrT="[テキスト]" custT="1"/>
      <dgm:spPr>
        <a:solidFill>
          <a:srgbClr val="DD9CB9"/>
        </a:solidFill>
      </dgm:spPr>
      <dgm:t>
        <a:bodyPr/>
        <a:lstStyle/>
        <a:p>
          <a:r>
            <a:rPr kumimoji="1" lang="ja-JP" altLang="en-US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地域における自立支援・介護予防型ケアマネジメント</a:t>
          </a:r>
          <a:endParaRPr kumimoji="1" lang="en-US" altLang="ja-JP" sz="15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月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(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木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)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１４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００～１６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</a:t>
          </a:r>
          <a:endParaRPr kumimoji="1" lang="en-US" altLang="ja-JP" sz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5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横浜市教育会館　第</a:t>
          </a:r>
          <a:r>
            <a: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</a:t>
          </a:r>
          <a:r>
            <a:rPr kumimoji="1" lang="ja-JP" altLang="en-US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研修室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</a:t>
          </a:r>
          <a:r>
            <a: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JR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・横浜市営地下鉄　桜木町駅より徒歩</a:t>
          </a:r>
          <a:r>
            <a: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10</a:t>
          </a:r>
          <a:r>
            <a:rPr kumimoji="1" lang="ja-JP" altLang="en-US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分）</a:t>
          </a:r>
          <a:endParaRPr kumimoji="1" lang="ja-JP" altLang="en-US" sz="15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955EF6AA-956D-427D-8074-200776C54FDC}" type="parTrans" cxnId="{ACA5BAE2-5755-40A9-8FEA-ED69DA198FEE}">
      <dgm:prSet/>
      <dgm:spPr/>
      <dgm:t>
        <a:bodyPr/>
        <a:lstStyle/>
        <a:p>
          <a:endParaRPr kumimoji="1" lang="ja-JP" altLang="en-US"/>
        </a:p>
      </dgm:t>
    </dgm:pt>
    <dgm:pt modelId="{C518ED67-3AD4-4881-9D48-7A711A6786D4}" type="sibTrans" cxnId="{ACA5BAE2-5755-40A9-8FEA-ED69DA198FEE}">
      <dgm:prSet/>
      <dgm:spPr/>
      <dgm:t>
        <a:bodyPr/>
        <a:lstStyle/>
        <a:p>
          <a:endParaRPr kumimoji="1" lang="ja-JP" altLang="en-US"/>
        </a:p>
      </dgm:t>
    </dgm:pt>
    <dgm:pt modelId="{B1D2F160-0B60-428D-A12E-870218A60693}" type="pres">
      <dgm:prSet presAssocID="{4187768C-4E18-434F-8D0D-12DD184B291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E598FD5A-1019-4997-8922-F262DF3D0EC1}" type="pres">
      <dgm:prSet presAssocID="{82A849D9-74C2-4851-B0BA-B8CF7FD48AD4}" presName="comp" presStyleCnt="0"/>
      <dgm:spPr/>
    </dgm:pt>
    <dgm:pt modelId="{B19C4DF0-A00B-4144-BFEA-A119AC4E7385}" type="pres">
      <dgm:prSet presAssocID="{82A849D9-74C2-4851-B0BA-B8CF7FD48AD4}" presName="box" presStyleLbl="node1" presStyleIdx="0" presStyleCnt="3" custScaleY="187384" custLinFactNeighborX="178"/>
      <dgm:spPr/>
      <dgm:t>
        <a:bodyPr/>
        <a:lstStyle/>
        <a:p>
          <a:endParaRPr kumimoji="1" lang="ja-JP" altLang="en-US"/>
        </a:p>
      </dgm:t>
    </dgm:pt>
    <dgm:pt modelId="{EFA47ECF-7DD9-4041-8771-345FA2FED613}" type="pres">
      <dgm:prSet presAssocID="{82A849D9-74C2-4851-B0BA-B8CF7FD48AD4}" presName="img" presStyleLbl="fgImgPlace1" presStyleIdx="0" presStyleCnt="3" custScaleX="95197"/>
      <dgm:spPr/>
    </dgm:pt>
    <dgm:pt modelId="{A17676D0-B90F-4E2E-AC6D-BA1AF53D12B1}" type="pres">
      <dgm:prSet presAssocID="{82A849D9-74C2-4851-B0BA-B8CF7FD48AD4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A111B15-AD56-4B79-A6CE-011CC751C623}" type="pres">
      <dgm:prSet presAssocID="{8207DF32-67FF-4D5E-9533-BFE8C5E7BBD6}" presName="spacer" presStyleCnt="0"/>
      <dgm:spPr/>
    </dgm:pt>
    <dgm:pt modelId="{42354695-A864-49D2-873B-315C192AE8EE}" type="pres">
      <dgm:prSet presAssocID="{3D42ECE4-61DA-4297-80B8-0537501E0FD1}" presName="comp" presStyleCnt="0"/>
      <dgm:spPr/>
    </dgm:pt>
    <dgm:pt modelId="{670CFA22-94BB-4D81-84AA-81B6569BD77D}" type="pres">
      <dgm:prSet presAssocID="{3D42ECE4-61DA-4297-80B8-0537501E0FD1}" presName="box" presStyleLbl="node1" presStyleIdx="1" presStyleCnt="3" custScaleY="193222"/>
      <dgm:spPr/>
      <dgm:t>
        <a:bodyPr/>
        <a:lstStyle/>
        <a:p>
          <a:endParaRPr kumimoji="1" lang="ja-JP" altLang="en-US"/>
        </a:p>
      </dgm:t>
    </dgm:pt>
    <dgm:pt modelId="{99D9C57B-CCAD-4F77-A86A-58DFC506F804}" type="pres">
      <dgm:prSet presAssocID="{3D42ECE4-61DA-4297-80B8-0537501E0FD1}" presName="img" presStyleLbl="fgImgPlace1" presStyleIdx="1" presStyleCnt="3" custScaleX="98369"/>
      <dgm:spPr/>
    </dgm:pt>
    <dgm:pt modelId="{DD260C4B-1C67-4774-8E82-379FB99BA356}" type="pres">
      <dgm:prSet presAssocID="{3D42ECE4-61DA-4297-80B8-0537501E0FD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678A70-2AA6-4A4E-BF4D-D5F60BE89407}" type="pres">
      <dgm:prSet presAssocID="{50A29AC3-76E3-4E80-B466-D16EFE755426}" presName="spacer" presStyleCnt="0"/>
      <dgm:spPr/>
    </dgm:pt>
    <dgm:pt modelId="{DB7AD306-5C5C-4AAB-84D0-11549CF6645A}" type="pres">
      <dgm:prSet presAssocID="{10B7A2CF-AD0F-4415-BB68-E0A9821FCDBD}" presName="comp" presStyleCnt="0"/>
      <dgm:spPr/>
    </dgm:pt>
    <dgm:pt modelId="{7B31C900-23A3-4AA2-8F9B-1039DBAB04A0}" type="pres">
      <dgm:prSet presAssocID="{10B7A2CF-AD0F-4415-BB68-E0A9821FCDBD}" presName="box" presStyleLbl="node1" presStyleIdx="2" presStyleCnt="3" custScaleY="188468"/>
      <dgm:spPr/>
      <dgm:t>
        <a:bodyPr/>
        <a:lstStyle/>
        <a:p>
          <a:endParaRPr kumimoji="1" lang="ja-JP" altLang="en-US"/>
        </a:p>
      </dgm:t>
    </dgm:pt>
    <dgm:pt modelId="{88492A5C-F2E2-4732-BF98-36E21E0CC27F}" type="pres">
      <dgm:prSet presAssocID="{10B7A2CF-AD0F-4415-BB68-E0A9821FCDBD}" presName="img" presStyleLbl="fgImgPlace1" presStyleIdx="2" presStyleCnt="3"/>
      <dgm:spPr/>
    </dgm:pt>
    <dgm:pt modelId="{B8F53034-FC9F-417D-A40A-A82EEDD81F8B}" type="pres">
      <dgm:prSet presAssocID="{10B7A2CF-AD0F-4415-BB68-E0A9821FCDB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822145D-F896-481A-90AA-0D83DC1120C3}" type="presOf" srcId="{3D42ECE4-61DA-4297-80B8-0537501E0FD1}" destId="{670CFA22-94BB-4D81-84AA-81B6569BD77D}" srcOrd="0" destOrd="0" presId="urn:microsoft.com/office/officeart/2005/8/layout/vList4"/>
    <dgm:cxn modelId="{AB0E6010-9585-4040-A5DC-CF14E4E64342}" srcId="{4187768C-4E18-434F-8D0D-12DD184B291F}" destId="{82A849D9-74C2-4851-B0BA-B8CF7FD48AD4}" srcOrd="0" destOrd="0" parTransId="{DD454F74-34FB-4A6E-BD6E-5A1785CD340E}" sibTransId="{8207DF32-67FF-4D5E-9533-BFE8C5E7BBD6}"/>
    <dgm:cxn modelId="{56F0096C-05C2-4967-A68E-D0D13DA5AF9F}" type="presOf" srcId="{3D42ECE4-61DA-4297-80B8-0537501E0FD1}" destId="{DD260C4B-1C67-4774-8E82-379FB99BA356}" srcOrd="1" destOrd="0" presId="urn:microsoft.com/office/officeart/2005/8/layout/vList4"/>
    <dgm:cxn modelId="{AC441255-7D37-401B-AB2E-61CD049AEC79}" type="presOf" srcId="{82A849D9-74C2-4851-B0BA-B8CF7FD48AD4}" destId="{B19C4DF0-A00B-4144-BFEA-A119AC4E7385}" srcOrd="0" destOrd="0" presId="urn:microsoft.com/office/officeart/2005/8/layout/vList4"/>
    <dgm:cxn modelId="{E76E10DE-91F7-4237-9588-C4D5B3C0DBA6}" type="presOf" srcId="{82A849D9-74C2-4851-B0BA-B8CF7FD48AD4}" destId="{A17676D0-B90F-4E2E-AC6D-BA1AF53D12B1}" srcOrd="1" destOrd="0" presId="urn:microsoft.com/office/officeart/2005/8/layout/vList4"/>
    <dgm:cxn modelId="{C2C8E87F-77DD-48EF-A632-CF8E7D7D2A19}" type="presOf" srcId="{10B7A2CF-AD0F-4415-BB68-E0A9821FCDBD}" destId="{7B31C900-23A3-4AA2-8F9B-1039DBAB04A0}" srcOrd="0" destOrd="0" presId="urn:microsoft.com/office/officeart/2005/8/layout/vList4"/>
    <dgm:cxn modelId="{E789A7CC-4147-47F6-B310-97F6266BD825}" srcId="{4187768C-4E18-434F-8D0D-12DD184B291F}" destId="{3D42ECE4-61DA-4297-80B8-0537501E0FD1}" srcOrd="1" destOrd="0" parTransId="{54EB9BD2-9D8B-4FF4-BAD3-BE68261E55BB}" sibTransId="{50A29AC3-76E3-4E80-B466-D16EFE755426}"/>
    <dgm:cxn modelId="{1414D113-7AB7-4725-B07D-941B4548B077}" type="presOf" srcId="{4187768C-4E18-434F-8D0D-12DD184B291F}" destId="{B1D2F160-0B60-428D-A12E-870218A60693}" srcOrd="0" destOrd="0" presId="urn:microsoft.com/office/officeart/2005/8/layout/vList4"/>
    <dgm:cxn modelId="{C4EA85D0-4AFA-4230-8B7C-44C9F6A4497F}" type="presOf" srcId="{10B7A2CF-AD0F-4415-BB68-E0A9821FCDBD}" destId="{B8F53034-FC9F-417D-A40A-A82EEDD81F8B}" srcOrd="1" destOrd="0" presId="urn:microsoft.com/office/officeart/2005/8/layout/vList4"/>
    <dgm:cxn modelId="{ACA5BAE2-5755-40A9-8FEA-ED69DA198FEE}" srcId="{4187768C-4E18-434F-8D0D-12DD184B291F}" destId="{10B7A2CF-AD0F-4415-BB68-E0A9821FCDBD}" srcOrd="2" destOrd="0" parTransId="{955EF6AA-956D-427D-8074-200776C54FDC}" sibTransId="{C518ED67-3AD4-4881-9D48-7A711A6786D4}"/>
    <dgm:cxn modelId="{C235CE7A-5BE4-435E-B357-6BB6E3550C49}" type="presParOf" srcId="{B1D2F160-0B60-428D-A12E-870218A60693}" destId="{E598FD5A-1019-4997-8922-F262DF3D0EC1}" srcOrd="0" destOrd="0" presId="urn:microsoft.com/office/officeart/2005/8/layout/vList4"/>
    <dgm:cxn modelId="{B6099D46-F1A0-448E-B749-B2B43245CD8A}" type="presParOf" srcId="{E598FD5A-1019-4997-8922-F262DF3D0EC1}" destId="{B19C4DF0-A00B-4144-BFEA-A119AC4E7385}" srcOrd="0" destOrd="0" presId="urn:microsoft.com/office/officeart/2005/8/layout/vList4"/>
    <dgm:cxn modelId="{2E82CCB3-2AD1-44DD-8F8F-4AB9CAD2CDF7}" type="presParOf" srcId="{E598FD5A-1019-4997-8922-F262DF3D0EC1}" destId="{EFA47ECF-7DD9-4041-8771-345FA2FED613}" srcOrd="1" destOrd="0" presId="urn:microsoft.com/office/officeart/2005/8/layout/vList4"/>
    <dgm:cxn modelId="{192B2D7E-C1CC-4C34-A894-3C4899E3F5B3}" type="presParOf" srcId="{E598FD5A-1019-4997-8922-F262DF3D0EC1}" destId="{A17676D0-B90F-4E2E-AC6D-BA1AF53D12B1}" srcOrd="2" destOrd="0" presId="urn:microsoft.com/office/officeart/2005/8/layout/vList4"/>
    <dgm:cxn modelId="{DA767ADF-874B-4D26-9F30-44A2459A9A7D}" type="presParOf" srcId="{B1D2F160-0B60-428D-A12E-870218A60693}" destId="{AA111B15-AD56-4B79-A6CE-011CC751C623}" srcOrd="1" destOrd="0" presId="urn:microsoft.com/office/officeart/2005/8/layout/vList4"/>
    <dgm:cxn modelId="{282AAA51-CB17-441D-8D44-EF6D6A9020FB}" type="presParOf" srcId="{B1D2F160-0B60-428D-A12E-870218A60693}" destId="{42354695-A864-49D2-873B-315C192AE8EE}" srcOrd="2" destOrd="0" presId="urn:microsoft.com/office/officeart/2005/8/layout/vList4"/>
    <dgm:cxn modelId="{E5E8B856-7CD5-4E81-AF58-580EE04CF306}" type="presParOf" srcId="{42354695-A864-49D2-873B-315C192AE8EE}" destId="{670CFA22-94BB-4D81-84AA-81B6569BD77D}" srcOrd="0" destOrd="0" presId="urn:microsoft.com/office/officeart/2005/8/layout/vList4"/>
    <dgm:cxn modelId="{85AF9728-C706-4BDC-8A27-70141898396A}" type="presParOf" srcId="{42354695-A864-49D2-873B-315C192AE8EE}" destId="{99D9C57B-CCAD-4F77-A86A-58DFC506F804}" srcOrd="1" destOrd="0" presId="urn:microsoft.com/office/officeart/2005/8/layout/vList4"/>
    <dgm:cxn modelId="{F4291946-D917-459C-9435-A8493A69DF12}" type="presParOf" srcId="{42354695-A864-49D2-873B-315C192AE8EE}" destId="{DD260C4B-1C67-4774-8E82-379FB99BA356}" srcOrd="2" destOrd="0" presId="urn:microsoft.com/office/officeart/2005/8/layout/vList4"/>
    <dgm:cxn modelId="{789BA1C2-0FAA-47BD-837C-9E07A8F7A386}" type="presParOf" srcId="{B1D2F160-0B60-428D-A12E-870218A60693}" destId="{80678A70-2AA6-4A4E-BF4D-D5F60BE89407}" srcOrd="3" destOrd="0" presId="urn:microsoft.com/office/officeart/2005/8/layout/vList4"/>
    <dgm:cxn modelId="{B6C35BB8-E249-4CC1-8786-769C34432543}" type="presParOf" srcId="{B1D2F160-0B60-428D-A12E-870218A60693}" destId="{DB7AD306-5C5C-4AAB-84D0-11549CF6645A}" srcOrd="4" destOrd="0" presId="urn:microsoft.com/office/officeart/2005/8/layout/vList4"/>
    <dgm:cxn modelId="{2174D2FD-5479-4C0A-A01F-6B78854751FD}" type="presParOf" srcId="{DB7AD306-5C5C-4AAB-84D0-11549CF6645A}" destId="{7B31C900-23A3-4AA2-8F9B-1039DBAB04A0}" srcOrd="0" destOrd="0" presId="urn:microsoft.com/office/officeart/2005/8/layout/vList4"/>
    <dgm:cxn modelId="{4BB1D140-038B-44F0-9786-EA5EC6E48384}" type="presParOf" srcId="{DB7AD306-5C5C-4AAB-84D0-11549CF6645A}" destId="{88492A5C-F2E2-4732-BF98-36E21E0CC27F}" srcOrd="1" destOrd="0" presId="urn:microsoft.com/office/officeart/2005/8/layout/vList4"/>
    <dgm:cxn modelId="{0D4F26FD-7233-4B41-A5F8-199E12FCAB27}" type="presParOf" srcId="{DB7AD306-5C5C-4AAB-84D0-11549CF6645A}" destId="{B8F53034-FC9F-417D-A40A-A82EEDD81F8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4DF0-A00B-4144-BFEA-A119AC4E7385}">
      <dsp:nvSpPr>
        <dsp:cNvPr id="0" name=""/>
        <dsp:cNvSpPr/>
      </dsp:nvSpPr>
      <dsp:spPr>
        <a:xfrm>
          <a:off x="0" y="0"/>
          <a:ext cx="6672904" cy="1242138"/>
        </a:xfrm>
        <a:prstGeom prst="roundRect">
          <a:avLst>
            <a:gd name="adj" fmla="val 10000"/>
          </a:avLst>
        </a:prstGeom>
        <a:solidFill>
          <a:srgbClr val="DD9CB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ライフサポートプラン</a:t>
          </a:r>
          <a:endParaRPr kumimoji="1" lang="en-US" altLang="ja-JP" sz="1200" kern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～小規模多機能型居宅介護等におけるケアマネジメント～</a:t>
          </a:r>
          <a:endParaRPr kumimoji="1" lang="en-US" altLang="ja-JP" sz="1200" kern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10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月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25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(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金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)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14:00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～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16:00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藤沢商工会議所ミナパーク　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502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会議室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</a:t>
          </a:r>
          <a:r>
            <a:rPr kumimoji="1" lang="en-US" altLang="ja-JP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JR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・小田急線・江ノ電 藤沢駅より徒歩</a:t>
          </a:r>
          <a:r>
            <a:rPr kumimoji="1" lang="en-US" altLang="ja-JP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分）</a:t>
          </a:r>
          <a:endParaRPr kumimoji="1" lang="ja-JP" altLang="en-US" sz="105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1400869" y="0"/>
        <a:ext cx="5272034" cy="1242138"/>
      </dsp:txXfrm>
    </dsp:sp>
    <dsp:sp modelId="{EFA47ECF-7DD9-4041-8771-345FA2FED613}">
      <dsp:nvSpPr>
        <dsp:cNvPr id="0" name=""/>
        <dsp:cNvSpPr/>
      </dsp:nvSpPr>
      <dsp:spPr>
        <a:xfrm>
          <a:off x="98338" y="355915"/>
          <a:ext cx="1270480" cy="5303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CFA22-94BB-4D81-84AA-81B6569BD77D}">
      <dsp:nvSpPr>
        <dsp:cNvPr id="0" name=""/>
        <dsp:cNvSpPr/>
      </dsp:nvSpPr>
      <dsp:spPr>
        <a:xfrm>
          <a:off x="0" y="1308427"/>
          <a:ext cx="6672904" cy="1280837"/>
        </a:xfrm>
        <a:prstGeom prst="roundRect">
          <a:avLst>
            <a:gd name="adj" fmla="val 10000"/>
          </a:avLst>
        </a:prstGeom>
        <a:solidFill>
          <a:srgbClr val="DD9CB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疾患別ケアマネジメントと小規模多機能型居宅介護等の可能性</a:t>
          </a:r>
          <a:endParaRPr kumimoji="1" lang="en-US" altLang="ja-JP" sz="1400" kern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１１月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(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火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)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１４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００～１６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</a:t>
          </a:r>
          <a:endParaRPr kumimoji="1" lang="en-US" altLang="ja-JP" sz="1200" kern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ユニコムプラザさがみはら　セミナールーム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（小田急線 相模大野駅より徒歩</a:t>
          </a:r>
          <a:r>
            <a:rPr kumimoji="1" lang="en-US" altLang="ja-JP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3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分）</a:t>
          </a:r>
          <a:endParaRPr kumimoji="1" lang="ja-JP" altLang="en-US" sz="12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1400869" y="1308427"/>
        <a:ext cx="5272034" cy="1280837"/>
      </dsp:txXfrm>
    </dsp:sp>
    <dsp:sp modelId="{99D9C57B-CCAD-4F77-A86A-58DFC506F804}">
      <dsp:nvSpPr>
        <dsp:cNvPr id="0" name=""/>
        <dsp:cNvSpPr/>
      </dsp:nvSpPr>
      <dsp:spPr>
        <a:xfrm>
          <a:off x="77171" y="1683692"/>
          <a:ext cx="1312813" cy="5303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1C900-23A3-4AA2-8F9B-1039DBAB04A0}">
      <dsp:nvSpPr>
        <dsp:cNvPr id="0" name=""/>
        <dsp:cNvSpPr/>
      </dsp:nvSpPr>
      <dsp:spPr>
        <a:xfrm>
          <a:off x="0" y="2655553"/>
          <a:ext cx="6672904" cy="1249324"/>
        </a:xfrm>
        <a:prstGeom prst="roundRect">
          <a:avLst>
            <a:gd name="adj" fmla="val 10000"/>
          </a:avLst>
        </a:prstGeom>
        <a:solidFill>
          <a:srgbClr val="DD9CB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地域における自立支援・介護予防型ケアマネジメント</a:t>
          </a:r>
          <a:endParaRPr kumimoji="1" lang="en-US" altLang="ja-JP" sz="1500" kern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月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12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日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(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木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)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１４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００～１６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: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００</a:t>
          </a:r>
          <a:endParaRPr kumimoji="1" lang="en-US" altLang="ja-JP" sz="1200" kern="1200" dirty="0" smtClean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5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　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横浜市教育会館　第</a:t>
          </a:r>
          <a:r>
            <a:rPr kumimoji="1" lang="en-US" altLang="ja-JP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</a:t>
          </a:r>
          <a:r>
            <a:rPr kumimoji="1" lang="ja-JP" altLang="en-US" sz="120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研修室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（</a:t>
          </a:r>
          <a:r>
            <a:rPr kumimoji="1" lang="en-US" altLang="ja-JP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JR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・横浜市営地下鉄　桜木町駅より徒歩</a:t>
          </a:r>
          <a:r>
            <a:rPr kumimoji="1" lang="en-US" altLang="ja-JP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10</a:t>
          </a:r>
          <a:r>
            <a:rPr kumimoji="1" lang="ja-JP" altLang="en-US" sz="1050" kern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rPr>
            <a:t>分）</a:t>
          </a:r>
          <a:endParaRPr kumimoji="1" lang="ja-JP" altLang="en-US" sz="15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1400869" y="2655553"/>
        <a:ext cx="5272034" cy="1249324"/>
      </dsp:txXfrm>
    </dsp:sp>
    <dsp:sp modelId="{88492A5C-F2E2-4732-BF98-36E21E0CC27F}">
      <dsp:nvSpPr>
        <dsp:cNvPr id="0" name=""/>
        <dsp:cNvSpPr/>
      </dsp:nvSpPr>
      <dsp:spPr>
        <a:xfrm>
          <a:off x="66288" y="3015061"/>
          <a:ext cx="1334580" cy="53030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78941" cy="511497"/>
          </a:xfrm>
          <a:prstGeom prst="rect">
            <a:avLst/>
          </a:prstGeom>
        </p:spPr>
        <p:txBody>
          <a:bodyPr vert="horz" lIns="89166" tIns="44584" rIns="89166" bIns="44584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586" y="1"/>
            <a:ext cx="3078941" cy="511497"/>
          </a:xfrm>
          <a:prstGeom prst="rect">
            <a:avLst/>
          </a:prstGeom>
        </p:spPr>
        <p:txBody>
          <a:bodyPr vert="horz" lIns="89166" tIns="44584" rIns="89166" bIns="44584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2021/8/3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721567"/>
            <a:ext cx="3078941" cy="511496"/>
          </a:xfrm>
          <a:prstGeom prst="rect">
            <a:avLst/>
          </a:prstGeom>
        </p:spPr>
        <p:txBody>
          <a:bodyPr vert="horz" lIns="89166" tIns="44584" rIns="89166" bIns="44584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586" y="9721567"/>
            <a:ext cx="3078941" cy="511496"/>
          </a:xfrm>
          <a:prstGeom prst="rect">
            <a:avLst/>
          </a:prstGeom>
        </p:spPr>
        <p:txBody>
          <a:bodyPr vert="horz" lIns="89166" tIns="44584" rIns="89166" bIns="44584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3078426" cy="513506"/>
          </a:xfrm>
          <a:prstGeom prst="rect">
            <a:avLst/>
          </a:prstGeom>
        </p:spPr>
        <p:txBody>
          <a:bodyPr vert="horz" lIns="94749" tIns="47375" rIns="94749" bIns="47375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001" y="4"/>
            <a:ext cx="3078426" cy="513506"/>
          </a:xfrm>
          <a:prstGeom prst="rect">
            <a:avLst/>
          </a:prstGeom>
        </p:spPr>
        <p:txBody>
          <a:bodyPr vert="horz" lIns="94749" tIns="47375" rIns="94749" bIns="4737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2021/8/3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9525"/>
            <a:ext cx="246221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49" tIns="47375" rIns="94749" bIns="4737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11"/>
            <a:ext cx="5683250" cy="4029879"/>
          </a:xfrm>
          <a:prstGeom prst="rect">
            <a:avLst/>
          </a:prstGeom>
        </p:spPr>
        <p:txBody>
          <a:bodyPr vert="horz" lIns="94749" tIns="47375" rIns="94749" bIns="4737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721112"/>
            <a:ext cx="3078426" cy="513505"/>
          </a:xfrm>
          <a:prstGeom prst="rect">
            <a:avLst/>
          </a:prstGeom>
        </p:spPr>
        <p:txBody>
          <a:bodyPr vert="horz" lIns="94749" tIns="47375" rIns="94749" bIns="47375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001" y="9721112"/>
            <a:ext cx="3078426" cy="513505"/>
          </a:xfrm>
          <a:prstGeom prst="rect">
            <a:avLst/>
          </a:prstGeom>
        </p:spPr>
        <p:txBody>
          <a:bodyPr vert="horz" lIns="94749" tIns="47375" rIns="94749" bIns="4737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37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3.png"/><Relationship Id="rId15" Type="http://schemas.openxmlformats.org/officeDocument/2006/relationships/image" Target="../media/image8.jpg"/><Relationship Id="rId10" Type="http://schemas.openxmlformats.org/officeDocument/2006/relationships/diagramLayout" Target="../diagrams/layout1.xml"/><Relationship Id="rId4" Type="http://schemas.openxmlformats.org/officeDocument/2006/relationships/image" Target="../media/image2.png"/><Relationship Id="rId9" Type="http://schemas.openxmlformats.org/officeDocument/2006/relationships/diagramData" Target="../diagrams/data1.xm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385641" y="341836"/>
            <a:ext cx="7024438" cy="10031413"/>
          </a:xfrm>
          <a:prstGeom prst="roundRect">
            <a:avLst/>
          </a:prstGeom>
          <a:solidFill>
            <a:srgbClr val="FFFF99">
              <a:alpha val="27000"/>
            </a:srgbClr>
          </a:solidFill>
          <a:ln w="19050">
            <a:solidFill>
              <a:schemeClr val="tx1"/>
            </a:solidFill>
            <a:prstDash val="solid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78637" y="1641992"/>
            <a:ext cx="6691149" cy="4200939"/>
          </a:xfrm>
          <a:prstGeom prst="rect">
            <a:avLst/>
          </a:prstGeom>
          <a:noFill/>
        </p:spPr>
      </p:pic>
      <p:sp>
        <p:nvSpPr>
          <p:cNvPr id="92" name="テキスト ボックス 91"/>
          <p:cNvSpPr txBox="1"/>
          <p:nvPr/>
        </p:nvSpPr>
        <p:spPr>
          <a:xfrm>
            <a:off x="1724180" y="953073"/>
            <a:ext cx="4286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令和３年度 神奈川県</a:t>
            </a:r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</a:t>
            </a:r>
            <a:r>
              <a:rPr lang="ja-JP" altLang="en-US" sz="18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</a:t>
            </a:r>
            <a:endParaRPr lang="en-US" altLang="ja-JP" sz="1800" dirty="0" smtClean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800" dirty="0" smtClean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</a:t>
            </a:r>
            <a:r>
              <a:rPr lang="ja-JP" altLang="en-US" sz="1800" dirty="0">
                <a:solidFill>
                  <a:schemeClr val="bg2">
                    <a:lumMod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事業経営マネジメント支援事業</a:t>
            </a:r>
          </a:p>
          <a:p>
            <a:pPr algn="ctr"/>
            <a:endParaRPr kumimoji="1" lang="ja-JP" altLang="en-US" sz="1800" dirty="0">
              <a:solidFill>
                <a:schemeClr val="bg2">
                  <a:lumMod val="2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334702" y="1745579"/>
            <a:ext cx="968983" cy="30480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334702" y="3042599"/>
            <a:ext cx="968983" cy="304800"/>
          </a:xfrm>
          <a:prstGeom prst="rect">
            <a:avLst/>
          </a:prstGeom>
          <a:noFill/>
        </p:spPr>
      </p:pic>
      <p:pic>
        <p:nvPicPr>
          <p:cNvPr id="7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334702" y="4304841"/>
            <a:ext cx="968983" cy="304800"/>
          </a:xfrm>
          <a:prstGeom prst="rect">
            <a:avLst/>
          </a:prstGeom>
          <a:noFill/>
        </p:spPr>
      </p:pic>
      <p:sp>
        <p:nvSpPr>
          <p:cNvPr id="90" name="テキスト ボックス 89"/>
          <p:cNvSpPr txBox="1"/>
          <p:nvPr/>
        </p:nvSpPr>
        <p:spPr>
          <a:xfrm>
            <a:off x="8502281" y="8354665"/>
            <a:ext cx="1174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参加料</a:t>
            </a:r>
            <a:endParaRPr kumimoji="1" lang="ja-JP" altLang="en-US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553040" y="7597448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-7678637" y="880734"/>
            <a:ext cx="3297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実務者向け 第</a:t>
            </a:r>
            <a:r>
              <a:rPr kumimoji="1" lang="en-US" altLang="ja-JP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回川崎開催</a:t>
            </a:r>
            <a:endParaRPr kumimoji="1"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-7204206" y="1732849"/>
            <a:ext cx="704214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 時</a:t>
            </a:r>
            <a:endParaRPr kumimoji="1" lang="ja-JP" altLang="en-US" sz="25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-7204206" y="3029264"/>
            <a:ext cx="704214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 場</a:t>
            </a:r>
            <a:endParaRPr lang="ja-JP" altLang="en-US" sz="25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-7358516" y="4289806"/>
            <a:ext cx="1044045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endParaRPr kumimoji="1" lang="ja-JP" altLang="en-US" sz="15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-7179098" y="2029578"/>
            <a:ext cx="1739372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-7156471" y="2351726"/>
            <a:ext cx="2807542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PM</a:t>
            </a:r>
            <a:r>
              <a:rPr kumimoji="1" lang="ja-JP" altLang="en-US" sz="1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１４：００</a:t>
            </a:r>
            <a:r>
              <a:rPr kumimoji="1"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PM</a:t>
            </a:r>
            <a:r>
              <a:rPr lang="ja-JP" altLang="en-US" sz="1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１５：３０</a:t>
            </a:r>
            <a:endPara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-7185449" y="3357060"/>
            <a:ext cx="3093615" cy="5924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川崎市国際交流センタ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</a:t>
            </a:r>
            <a:endPara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川崎市中原区木月祇園町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2-2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-7189574" y="4610162"/>
            <a:ext cx="3400420" cy="8002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介護関係者</a:t>
            </a:r>
            <a:endParaRPr kumimoji="1"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（管理者、介護支援専門員、介護職、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事業開設予定者など）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05163" y="1658066"/>
            <a:ext cx="6157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ハラスメント対策の</a:t>
            </a:r>
            <a:r>
              <a:rPr lang="ja-JP" altLang="en-US" sz="2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強化セミナー</a:t>
            </a:r>
            <a:endParaRPr kumimoji="1" lang="ja-JP" altLang="en-US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98193" y="2471900"/>
            <a:ext cx="6571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中小規模の介護サービス事業所の経営者層を対象に、経営基盤強化のためのマネジメント支援を行うことにより、介護従事者の労働環境を整備し、人材の確保・定着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を図ることを目的としたセミナーを開催します。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-7207392" y="2642988"/>
            <a:ext cx="3580743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PM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１５：３０～希望者のみ事業所見学）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-7176322" y="3902589"/>
            <a:ext cx="304108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急東横線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東急目黒線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元住吉駅より徒歩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2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185459" y="1759424"/>
            <a:ext cx="968983" cy="304800"/>
          </a:xfrm>
          <a:prstGeom prst="rect">
            <a:avLst/>
          </a:prstGeom>
          <a:noFill/>
        </p:spPr>
      </p:pic>
      <p:sp>
        <p:nvSpPr>
          <p:cNvPr id="83" name="テキスト ボックス 82"/>
          <p:cNvSpPr txBox="1"/>
          <p:nvPr/>
        </p:nvSpPr>
        <p:spPr>
          <a:xfrm>
            <a:off x="-4054963" y="1732180"/>
            <a:ext cx="704214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endParaRPr kumimoji="1" lang="ja-JP" altLang="en-US" sz="25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-4093307" y="2034863"/>
            <a:ext cx="3218733" cy="14311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上布田つどいの家</a:t>
            </a:r>
            <a:endParaRPr kumimoji="1" lang="en-US" altLang="ja-JP" sz="1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（株式会社 生活科学運営）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看護小規模多機能型居宅介護</a:t>
            </a:r>
            <a:endParaRPr kumimoji="1" lang="en-US" altLang="ja-JP" sz="17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7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よろこび久末</a:t>
            </a:r>
            <a:endParaRPr kumimoji="1" lang="en-US" altLang="ja-JP" sz="17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（社会福祉法人 美生会）</a:t>
            </a:r>
            <a:endParaRPr kumimoji="1"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727967" y="2697359"/>
            <a:ext cx="2090498" cy="3616294"/>
          </a:xfrm>
          <a:prstGeom prst="rect">
            <a:avLst/>
          </a:prstGeom>
        </p:spPr>
      </p:pic>
      <p:pic>
        <p:nvPicPr>
          <p:cNvPr id="7" name="Picture 8" descr="\\Server-win\share\アスクル関連\１月作業\0111アスクル\AI\002_922d_singlemother\kome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036938" y="3747870"/>
            <a:ext cx="163772" cy="152400"/>
          </a:xfrm>
          <a:prstGeom prst="rect">
            <a:avLst/>
          </a:prstGeom>
          <a:noFill/>
        </p:spPr>
      </p:pic>
      <p:sp>
        <p:nvSpPr>
          <p:cNvPr id="121" name="テキスト ボックス 120"/>
          <p:cNvSpPr txBox="1"/>
          <p:nvPr/>
        </p:nvSpPr>
        <p:spPr>
          <a:xfrm>
            <a:off x="-3946979" y="3678339"/>
            <a:ext cx="2913748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小規模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多機能型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居宅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介護の役割・特徴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Picture 9" descr="\\Server-win\share\アスクル関連\１月作業\0111アスクル\AI\002_922d_singlemother\kome0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4028776" y="4022295"/>
            <a:ext cx="177419" cy="165100"/>
          </a:xfrm>
          <a:prstGeom prst="rect">
            <a:avLst/>
          </a:prstGeom>
          <a:noFill/>
        </p:spPr>
      </p:pic>
      <p:sp>
        <p:nvSpPr>
          <p:cNvPr id="124" name="テキスト ボックス 123"/>
          <p:cNvSpPr txBox="1"/>
          <p:nvPr/>
        </p:nvSpPr>
        <p:spPr>
          <a:xfrm>
            <a:off x="-3960232" y="3946565"/>
            <a:ext cx="3251527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看護小規模多機能型居宅介護等の役割・特徴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34" name="Picture 8" descr="\\Server-win\share\アスクル関連\１月作業\0111アスクル\AI\002_922d_singlemother\kome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036938" y="4452708"/>
            <a:ext cx="163772" cy="152400"/>
          </a:xfrm>
          <a:prstGeom prst="rect">
            <a:avLst/>
          </a:prstGeom>
          <a:noFill/>
        </p:spPr>
      </p:pic>
      <p:sp>
        <p:nvSpPr>
          <p:cNvPr id="136" name="テキスト ボックス 135"/>
          <p:cNvSpPr txBox="1"/>
          <p:nvPr/>
        </p:nvSpPr>
        <p:spPr>
          <a:xfrm>
            <a:off x="-3943527" y="4232037"/>
            <a:ext cx="3388009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の取組み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（地域連携、居宅介護支援事業所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医療機関等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との連携など）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41" name="Picture 9" descr="\\Server-win\share\アスクル関連\１月作業\0111アスクル\AI\002_922d_singlemother\kome0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4015750" y="4856142"/>
            <a:ext cx="177419" cy="165100"/>
          </a:xfrm>
          <a:prstGeom prst="rect">
            <a:avLst/>
          </a:prstGeom>
          <a:noFill/>
        </p:spPr>
      </p:pic>
      <p:sp>
        <p:nvSpPr>
          <p:cNvPr id="143" name="テキスト ボックス 142"/>
          <p:cNvSpPr txBox="1"/>
          <p:nvPr/>
        </p:nvSpPr>
        <p:spPr>
          <a:xfrm>
            <a:off x="-3919439" y="4789937"/>
            <a:ext cx="244801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事例紹介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49" name="Picture 8" descr="\\Server-win\share\アスクル関連\１月作業\0111アスクル\AI\002_922d_singlemother\kome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4009398" y="5117773"/>
            <a:ext cx="163772" cy="152400"/>
          </a:xfrm>
          <a:prstGeom prst="rect">
            <a:avLst/>
          </a:prstGeom>
          <a:noFill/>
        </p:spPr>
      </p:pic>
      <p:sp>
        <p:nvSpPr>
          <p:cNvPr id="160" name="テキスト ボックス 159"/>
          <p:cNvSpPr txBox="1"/>
          <p:nvPr/>
        </p:nvSpPr>
        <p:spPr>
          <a:xfrm>
            <a:off x="-3919439" y="5048242"/>
            <a:ext cx="244801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学会（希望者のみ）</a:t>
            </a:r>
            <a:endParaRPr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385641" y="6542890"/>
            <a:ext cx="6956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お申込みは、下記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申込書に必要事項をご記入の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上０４５－６７１－０２９５へ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0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を送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信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いただくか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かな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ふく研修総合サイト（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https://kanafuku.jp/plaza/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）よりお申し込みください。</a:t>
            </a:r>
            <a:endParaRPr kumimoji="1"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9" name="直線コネクタ 98"/>
          <p:cNvCxnSpPr/>
          <p:nvPr/>
        </p:nvCxnSpPr>
        <p:spPr>
          <a:xfrm>
            <a:off x="425937" y="6470192"/>
            <a:ext cx="691598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70197"/>
              </p:ext>
            </p:extLst>
          </p:nvPr>
        </p:nvGraphicFramePr>
        <p:xfrm>
          <a:off x="548517" y="6994579"/>
          <a:ext cx="6691149" cy="2565043"/>
        </p:xfrm>
        <a:graphic>
          <a:graphicData uri="http://schemas.openxmlformats.org/drawingml/2006/table">
            <a:tbl>
              <a:tblPr/>
              <a:tblGrid>
                <a:gridCol w="1188816"/>
                <a:gridCol w="2156759"/>
                <a:gridCol w="618531"/>
                <a:gridCol w="279061"/>
                <a:gridCol w="613871"/>
                <a:gridCol w="1834111"/>
              </a:tblGrid>
              <a:tr h="43938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ハラスメント対策の強化セミナー　参加申込書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B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56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職責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87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868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事業所名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62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電話番号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FAX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番号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00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636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5" name="Picture 84" descr="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83" y="9694855"/>
            <a:ext cx="2583050" cy="4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ectangle 85"/>
          <p:cNvSpPr>
            <a:spLocks noChangeArrowheads="1"/>
          </p:cNvSpPr>
          <p:nvPr/>
        </p:nvSpPr>
        <p:spPr bwMode="auto">
          <a:xfrm>
            <a:off x="3735114" y="9658457"/>
            <a:ext cx="3442870" cy="67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74" tIns="8888" rIns="74274" bIns="8888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lnSpc>
                <a:spcPct val="128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〒231-0023 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横浜市中区山下町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23 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日土地山下町ビル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9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階</a:t>
            </a:r>
          </a:p>
          <a:p>
            <a:pPr algn="just" fontAlgn="base">
              <a:lnSpc>
                <a:spcPct val="128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TEL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：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045-227-5692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　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FAX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：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045-671-0295</a:t>
            </a:r>
          </a:p>
          <a:p>
            <a:pPr algn="just" fontAlgn="base">
              <a:lnSpc>
                <a:spcPct val="128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経営支援課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　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ＭＳ Ｐゴシック" pitchFamily="50" charset="-128"/>
              </a:rPr>
              <a:t>担当：田中</a:t>
            </a:r>
            <a:endParaRPr lang="ja-JP" altLang="ja-JP" sz="10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109" name="Picture 9" descr="\\Server-win\share\アスクル関連\１月作業\0111アスクル\AI\002_922d_singlemother\kome0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7476582" y="5536241"/>
            <a:ext cx="252184" cy="252184"/>
          </a:xfrm>
          <a:prstGeom prst="rect">
            <a:avLst/>
          </a:prstGeom>
          <a:noFill/>
        </p:spPr>
      </p:pic>
      <p:sp>
        <p:nvSpPr>
          <p:cNvPr id="110" name="テキスト ボックス 109"/>
          <p:cNvSpPr txBox="1"/>
          <p:nvPr/>
        </p:nvSpPr>
        <p:spPr>
          <a:xfrm>
            <a:off x="-7320200" y="5519996"/>
            <a:ext cx="6157876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今年度は今回の川崎開催を皮切りに、平塚・鎌倉・藤沢・厚木での開催を予定していま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す。</a:t>
            </a:r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708615" y="9225321"/>
            <a:ext cx="1174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（定員各</a:t>
            </a:r>
            <a:r>
              <a:rPr lang="en-US" altLang="ja-JP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名）</a:t>
            </a:r>
            <a:endParaRPr kumimoji="1" lang="ja-JP" altLang="en-US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-7058910" y="6159314"/>
            <a:ext cx="2240715" cy="1759311"/>
          </a:xfrm>
          <a:prstGeom prst="round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-7165785" y="6132717"/>
            <a:ext cx="2121957" cy="2016000"/>
          </a:xfrm>
          <a:prstGeom prst="roundRect">
            <a:avLst/>
          </a:prstGeom>
          <a:solidFill>
            <a:srgbClr val="FFFF99">
              <a:alpha val="76863"/>
            </a:srgbClr>
          </a:solidFill>
          <a:ln w="19050">
            <a:noFill/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2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587410" y="6000075"/>
            <a:ext cx="968983" cy="304800"/>
          </a:xfrm>
          <a:prstGeom prst="rect">
            <a:avLst/>
          </a:prstGeom>
          <a:noFill/>
        </p:spPr>
      </p:pic>
      <p:sp>
        <p:nvSpPr>
          <p:cNvPr id="63" name="テキスト ボックス 62"/>
          <p:cNvSpPr txBox="1"/>
          <p:nvPr/>
        </p:nvSpPr>
        <p:spPr>
          <a:xfrm>
            <a:off x="-6456914" y="5972831"/>
            <a:ext cx="70421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川崎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-6705953" y="6302145"/>
            <a:ext cx="15387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-7153911" y="6677206"/>
            <a:ext cx="2193215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川崎市国際交流センタ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（東横線 元住吉駅より徒歩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-7075872" y="7128089"/>
            <a:ext cx="2032044" cy="93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上布田つどいの家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（株式会社 生活科学運営）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看護小規模多機能型居宅介護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よろこび久末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（社会福祉法人 美生会）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-4735070" y="6151623"/>
            <a:ext cx="2240715" cy="1759311"/>
          </a:xfrm>
          <a:prstGeom prst="round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-4960695" y="6125026"/>
            <a:ext cx="2121957" cy="2016000"/>
          </a:xfrm>
          <a:prstGeom prst="roundRect">
            <a:avLst/>
          </a:prstGeom>
          <a:solidFill>
            <a:srgbClr val="FFFF99">
              <a:alpha val="76863"/>
            </a:srgbClr>
          </a:solidFill>
          <a:ln w="19050">
            <a:noFill/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76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382320" y="5992384"/>
            <a:ext cx="968983" cy="304800"/>
          </a:xfrm>
          <a:prstGeom prst="rect">
            <a:avLst/>
          </a:prstGeom>
          <a:noFill/>
        </p:spPr>
      </p:pic>
      <p:sp>
        <p:nvSpPr>
          <p:cNvPr id="78" name="テキスト ボックス 77"/>
          <p:cNvSpPr txBox="1"/>
          <p:nvPr/>
        </p:nvSpPr>
        <p:spPr>
          <a:xfrm>
            <a:off x="-4251824" y="5965140"/>
            <a:ext cx="70421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平塚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-4500863" y="6294454"/>
            <a:ext cx="15387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-4770688" y="6669515"/>
            <a:ext cx="1836950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平塚中央公民館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JR 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平塚駅より徒歩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-4870782" y="7120398"/>
            <a:ext cx="2032044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湘央ケアホームえん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（湘南乃えん株式会社）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-5386656" y="5986769"/>
            <a:ext cx="2240715" cy="1759311"/>
          </a:xfrm>
          <a:prstGeom prst="round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-2744737" y="6102645"/>
            <a:ext cx="2121957" cy="2016000"/>
          </a:xfrm>
          <a:prstGeom prst="roundRect">
            <a:avLst/>
          </a:prstGeom>
          <a:solidFill>
            <a:srgbClr val="FFFF99">
              <a:alpha val="76863"/>
            </a:srgbClr>
          </a:solidFill>
          <a:ln w="19050">
            <a:noFill/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8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66362" y="5970003"/>
            <a:ext cx="968983" cy="304800"/>
          </a:xfrm>
          <a:prstGeom prst="rect">
            <a:avLst/>
          </a:prstGeom>
          <a:noFill/>
        </p:spPr>
      </p:pic>
      <p:sp>
        <p:nvSpPr>
          <p:cNvPr id="88" name="テキスト ボックス 87"/>
          <p:cNvSpPr txBox="1"/>
          <p:nvPr/>
        </p:nvSpPr>
        <p:spPr>
          <a:xfrm>
            <a:off x="-2035866" y="5942759"/>
            <a:ext cx="70421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鎌倉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-2284905" y="6272073"/>
            <a:ext cx="15387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-2566612" y="6647134"/>
            <a:ext cx="1808613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鎌倉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芸術館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JR 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大船駅より徒歩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-2654824" y="7098017"/>
            <a:ext cx="2032044" cy="93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クロスハート十二所・鎌倉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（社会福祉法人 伸こう福祉会）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看護小規模多機能型居宅介護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ふぁいと今泉の里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（医療法人社団 平平會）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-7153911" y="8263260"/>
            <a:ext cx="2121957" cy="2016000"/>
          </a:xfrm>
          <a:prstGeom prst="roundRect">
            <a:avLst/>
          </a:prstGeom>
          <a:solidFill>
            <a:srgbClr val="FFFF99">
              <a:alpha val="76863"/>
            </a:srgbClr>
          </a:solidFill>
          <a:ln w="19050">
            <a:noFill/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1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575536" y="8130618"/>
            <a:ext cx="968983" cy="304800"/>
          </a:xfrm>
          <a:prstGeom prst="rect">
            <a:avLst/>
          </a:prstGeom>
          <a:noFill/>
        </p:spPr>
      </p:pic>
      <p:sp>
        <p:nvSpPr>
          <p:cNvPr id="112" name="テキスト ボックス 111"/>
          <p:cNvSpPr txBox="1"/>
          <p:nvPr/>
        </p:nvSpPr>
        <p:spPr>
          <a:xfrm>
            <a:off x="-6445040" y="8103374"/>
            <a:ext cx="70421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藤沢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-6694079" y="8432688"/>
            <a:ext cx="15387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-7142037" y="8807749"/>
            <a:ext cx="2193215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川崎市国際交流センタ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ー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（東横線 元住吉駅より徒歩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-7063998" y="9258632"/>
            <a:ext cx="2032044" cy="93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上布田つどいの家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（株式会社 生活科学運営）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看護小規模多機能型居宅介護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よろこび久末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（社会福祉法人 美生会）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>
          <a:xfrm>
            <a:off x="-4962679" y="8290334"/>
            <a:ext cx="2121957" cy="2016000"/>
          </a:xfrm>
          <a:prstGeom prst="roundRect">
            <a:avLst/>
          </a:prstGeom>
          <a:solidFill>
            <a:srgbClr val="FFFF99">
              <a:alpha val="76863"/>
            </a:srgbClr>
          </a:solidFill>
          <a:ln w="19050">
            <a:noFill/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384304" y="8157692"/>
            <a:ext cx="968983" cy="304800"/>
          </a:xfrm>
          <a:prstGeom prst="rect">
            <a:avLst/>
          </a:prstGeom>
          <a:noFill/>
        </p:spPr>
      </p:pic>
      <p:sp>
        <p:nvSpPr>
          <p:cNvPr id="118" name="テキスト ボックス 117"/>
          <p:cNvSpPr txBox="1"/>
          <p:nvPr/>
        </p:nvSpPr>
        <p:spPr>
          <a:xfrm>
            <a:off x="-4253808" y="8130448"/>
            <a:ext cx="70421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厚木</a:t>
            </a:r>
            <a:endParaRPr kumimoji="1" lang="ja-JP" altLang="en-US" sz="1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-4502847" y="8459762"/>
            <a:ext cx="15387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２２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-4950805" y="8834823"/>
            <a:ext cx="2193215" cy="43858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プロミティあつぎ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（小田急線 本厚木駅より徒歩</a:t>
            </a:r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-4872766" y="9285706"/>
            <a:ext cx="2032044" cy="9387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上布田つどいの家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（株式会社 生活科学運営）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看護小規模多機能型居宅介護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いわしぐも</a:t>
            </a:r>
            <a:endParaRPr kumimoji="1"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（社会医療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社団 三思会）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角丸四角形 124"/>
          <p:cNvSpPr/>
          <p:nvPr/>
        </p:nvSpPr>
        <p:spPr>
          <a:xfrm>
            <a:off x="-2745318" y="8235632"/>
            <a:ext cx="2226396" cy="2016000"/>
          </a:xfrm>
          <a:prstGeom prst="roundRect">
            <a:avLst/>
          </a:prstGeom>
          <a:solidFill>
            <a:srgbClr val="DD9CB9">
              <a:alpha val="60000"/>
            </a:srgbClr>
          </a:solidFill>
          <a:ln w="19050">
            <a:noFill/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-2254807" y="8341451"/>
            <a:ext cx="1403771" cy="2769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１４</a:t>
            </a:r>
            <a:r>
              <a:rPr kumimoji="1"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００～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</a:t>
            </a:r>
            <a:r>
              <a: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-2225469" y="8560127"/>
            <a:ext cx="1706547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３０より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希望者のみ事業所見学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-2258568" y="8967264"/>
            <a:ext cx="1753947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介護関係者</a:t>
            </a:r>
            <a:endParaRPr kumimoji="1"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管理者、介護支援専門員、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介護職、事業開設予定者等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9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638312" y="8479264"/>
            <a:ext cx="401098" cy="304800"/>
          </a:xfrm>
          <a:prstGeom prst="rect">
            <a:avLst/>
          </a:prstGeom>
          <a:noFill/>
        </p:spPr>
      </p:pic>
      <p:sp>
        <p:nvSpPr>
          <p:cNvPr id="130" name="テキスト ボックス 129"/>
          <p:cNvSpPr txBox="1"/>
          <p:nvPr/>
        </p:nvSpPr>
        <p:spPr>
          <a:xfrm>
            <a:off x="-2722678" y="8479950"/>
            <a:ext cx="567349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31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638312" y="9124158"/>
            <a:ext cx="401098" cy="304800"/>
          </a:xfrm>
          <a:prstGeom prst="rect">
            <a:avLst/>
          </a:prstGeom>
          <a:noFill/>
        </p:spPr>
      </p:pic>
      <p:sp>
        <p:nvSpPr>
          <p:cNvPr id="132" name="テキスト ボックス 131"/>
          <p:cNvSpPr txBox="1"/>
          <p:nvPr/>
        </p:nvSpPr>
        <p:spPr>
          <a:xfrm>
            <a:off x="-2722678" y="9124844"/>
            <a:ext cx="567349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3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2629436" y="9736301"/>
            <a:ext cx="401098" cy="304800"/>
          </a:xfrm>
          <a:prstGeom prst="rect">
            <a:avLst/>
          </a:prstGeom>
          <a:noFill/>
        </p:spPr>
      </p:pic>
      <p:sp>
        <p:nvSpPr>
          <p:cNvPr id="135" name="テキスト ボックス 134"/>
          <p:cNvSpPr txBox="1"/>
          <p:nvPr/>
        </p:nvSpPr>
        <p:spPr>
          <a:xfrm>
            <a:off x="-2713802" y="9736987"/>
            <a:ext cx="567349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-2297829" y="9603053"/>
            <a:ext cx="2004535" cy="5770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・小多機・看多機の役割・特徴</a:t>
            </a:r>
            <a:endParaRPr kumimoji="1"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・事業所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の取組み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・事例紹介　など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4" name="図表 13"/>
          <p:cNvGraphicFramePr/>
          <p:nvPr>
            <p:extLst>
              <p:ext uri="{D42A27DB-BD31-4B8C-83A1-F6EECF244321}">
                <p14:modId xmlns:p14="http://schemas.microsoft.com/office/powerpoint/2010/main" val="874300880"/>
              </p:ext>
            </p:extLst>
          </p:nvPr>
        </p:nvGraphicFramePr>
        <p:xfrm>
          <a:off x="8868105" y="2902780"/>
          <a:ext cx="6672904" cy="3906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0" name="角丸四角形 19"/>
          <p:cNvSpPr/>
          <p:nvPr/>
        </p:nvSpPr>
        <p:spPr>
          <a:xfrm>
            <a:off x="599670" y="3368815"/>
            <a:ext cx="6596380" cy="291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ot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99671" y="3443360"/>
            <a:ext cx="6536624" cy="170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日程：令和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14:00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17:00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（オンライン）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カリキュラム</a:t>
            </a:r>
            <a:r>
              <a:rPr lang="en-US" altLang="ja-JP" sz="1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endParaRPr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ハラスメントの定義と背景</a:t>
            </a: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ハラスメント防止対策強化の動き</a:t>
            </a: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ハラスメントの未然防止、相談を受けた場合の対応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2291938" y="5430141"/>
            <a:ext cx="395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  <a:r>
              <a:rPr lang="en-US" altLang="ja-JP" sz="14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外岡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潤（法律事務所おかげさま 代表　弁護士）</a:t>
            </a:r>
            <a:endParaRPr kumimoji="1"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上カーブ リボン 15"/>
          <p:cNvSpPr/>
          <p:nvPr/>
        </p:nvSpPr>
        <p:spPr>
          <a:xfrm rot="20665411">
            <a:off x="404373" y="557622"/>
            <a:ext cx="2004516" cy="694160"/>
          </a:xfrm>
          <a:prstGeom prst="ellipseRibbon2">
            <a:avLst>
              <a:gd name="adj1" fmla="val 25000"/>
              <a:gd name="adj2" fmla="val 58393"/>
              <a:gd name="adj3" fmla="val 12500"/>
            </a:avLst>
          </a:prstGeom>
          <a:solidFill>
            <a:srgbClr val="FF5050"/>
          </a:solidFill>
          <a:ln w="3175">
            <a:solidFill>
              <a:schemeClr val="tx1"/>
            </a:solidFill>
            <a:prstDash val="solid"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20742730">
            <a:off x="927312" y="618934"/>
            <a:ext cx="939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無　料</a:t>
            </a:r>
            <a:endParaRPr kumimoji="1" lang="ja-JP" altLang="en-US" sz="20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pic>
        <p:nvPicPr>
          <p:cNvPr id="21" name="Picture 2" descr="C:\Users\USER80\AppData\Local\Microsoft\Windows\INetCache\IE\SOF8PXUW\publicdomainq-0012601nil[1]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701" y="433825"/>
            <a:ext cx="1536659" cy="980047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63" y="4454470"/>
            <a:ext cx="12858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D9CB9">
            <a:alpha val="76863"/>
          </a:srgbClr>
        </a:solidFill>
        <a:ln w="19050">
          <a:noFill/>
          <a:prstDash val="sysDot"/>
        </a:ln>
      </a:spPr>
      <a:bodyPr wrap="square" lIns="0" tIns="0" rIns="0" bIns="0" rtlCol="0" anchor="ctr">
        <a:spAutoFit/>
      </a:bodyPr>
      <a:lstStyle>
        <a:defPPr algn="ctr">
          <a:defRPr kumimoji="1"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</Words>
  <Application>Microsoft Office PowerPoint</Application>
  <PresentationFormat>ユーザー設定</PresentationFormat>
  <Paragraphs>127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2017-01-19T10:37:45Z</dcterms:created>
  <dcterms:modified xsi:type="dcterms:W3CDTF">2021-08-03T00:44:35Z</dcterms:modified>
</cp:coreProperties>
</file>